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0"/>
  </p:notesMasterIdLst>
  <p:sldIdLst>
    <p:sldId id="264" r:id="rId5"/>
    <p:sldId id="270" r:id="rId6"/>
    <p:sldId id="272" r:id="rId7"/>
    <p:sldId id="267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tz, Lacy A MSG USARMY OCAR (USA)" initials="K(" lastIdx="7" clrIdx="0">
    <p:extLst>
      <p:ext uri="{19B8F6BF-5375-455C-9EA6-DF929625EA0E}">
        <p15:presenceInfo xmlns:p15="http://schemas.microsoft.com/office/powerpoint/2012/main" userId="S::lacy.a.kutz.mil@army.mil::9b50a361-55a0-4b6d-8d14-88484f028cc6" providerId="AD"/>
      </p:ext>
    </p:extLst>
  </p:cmAuthor>
  <p:cmAuthor id="2" name="Gray, Zachary M CW3 USARMY USARC HQ (USA)" initials="G(" lastIdx="2" clrIdx="1">
    <p:extLst>
      <p:ext uri="{19B8F6BF-5375-455C-9EA6-DF929625EA0E}">
        <p15:presenceInfo xmlns:p15="http://schemas.microsoft.com/office/powerpoint/2012/main" userId="S::zachary.m.gray.mil@army.mil::c890a0db-e462-40fb-97e1-00cc10049b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F36CD-775D-443D-BEF3-4FA0364CD1B6}" v="11" dt="2022-10-19T16:07:53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38" autoAdjust="0"/>
  </p:normalViewPr>
  <p:slideViewPr>
    <p:cSldViewPr snapToGrid="0">
      <p:cViewPr varScale="1">
        <p:scale>
          <a:sx n="105" d="100"/>
          <a:sy n="105" d="100"/>
        </p:scale>
        <p:origin x="8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81353-9119-4360-9254-0225845D4324}" type="datetimeFigureOut">
              <a:rPr lang="en-US" smtClean="0"/>
              <a:pPr/>
              <a:t>2022/10/19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F9F9-4AA9-4050-A1FA-701E65C0FE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8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A3D48-CF4A-4EEA-7B70-6A8501A32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567B6-BC03-44A1-3897-E93D729C8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3C6A5-7998-1EC4-CC9D-60AB597E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8292-7A5A-44EB-ADEC-AA767D00200F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D0E15-DA8D-6B5D-D8A5-8FE99F66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16DC8-08E4-2CBD-6276-1EC267E71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82198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439E1-FCCB-8E0A-7E55-C8290F5A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F8EE0-E912-D8A9-432F-BF01B7EBF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D2970-3E54-4CFF-8301-4F30258A1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D73B-AC12-4256-9E12-E45AB393862B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0EB8B-8493-F1F3-7576-FE7C7876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A5447-08E1-32FD-5DCB-1F758686B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48998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D50260-FF04-A8FC-DF45-7BD71A7C5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EE877-FF95-4E90-7EAD-D87FF1AE0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18D1C-3D0D-B30C-396D-6864AFCF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E8A7-06A9-4796-98A4-479CF7079753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04823-E47F-BE4F-C8BB-7049CD87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94D0-A84A-5124-16C6-A8BEC92D0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0744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 12"/>
          <p:cNvSpPr/>
          <p:nvPr userDrawn="1"/>
        </p:nvSpPr>
        <p:spPr>
          <a:xfrm>
            <a:off x="762000" y="550818"/>
            <a:ext cx="7543800" cy="45719"/>
          </a:xfrm>
          <a:prstGeom prst="parallelogram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TextBox 23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Parallelogram 14"/>
          <p:cNvSpPr/>
          <p:nvPr userDrawn="1"/>
        </p:nvSpPr>
        <p:spPr>
          <a:xfrm>
            <a:off x="762000" y="550818"/>
            <a:ext cx="7543800" cy="45719"/>
          </a:xfrm>
          <a:prstGeom prst="parallelogram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Parallelogram 15"/>
          <p:cNvSpPr/>
          <p:nvPr userDrawn="1"/>
        </p:nvSpPr>
        <p:spPr>
          <a:xfrm>
            <a:off x="152400" y="6593384"/>
            <a:ext cx="8839200" cy="76200"/>
          </a:xfrm>
          <a:prstGeom prst="parallelogram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 descr="army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325" y="63500"/>
            <a:ext cx="596900" cy="791806"/>
          </a:xfrm>
          <a:prstGeom prst="rect">
            <a:avLst/>
          </a:prstGeom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8763000" y="66452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08448F-99E9-40AC-991A-BF66708FBCC2}" type="slidenum">
              <a:rPr kumimoji="0" lang="en-US" sz="105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 userDrawn="1"/>
        </p:nvSpPr>
        <p:spPr bwMode="auto">
          <a:xfrm>
            <a:off x="4355806" y="6490156"/>
            <a:ext cx="356188" cy="215444"/>
          </a:xfrm>
          <a:prstGeom prst="rect">
            <a:avLst/>
          </a:prstGeom>
          <a:solidFill>
            <a:srgbClr val="00B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FFFFFF"/>
                </a:solidFill>
                <a:latin typeface="+mn-lt"/>
              </a:rPr>
              <a:t> CUI</a:t>
            </a:r>
          </a:p>
        </p:txBody>
      </p:sp>
      <p:grpSp>
        <p:nvGrpSpPr>
          <p:cNvPr id="53" name="Group 52"/>
          <p:cNvGrpSpPr/>
          <p:nvPr userDrawn="1"/>
        </p:nvGrpSpPr>
        <p:grpSpPr>
          <a:xfrm>
            <a:off x="7755466" y="76200"/>
            <a:ext cx="1329262" cy="762000"/>
            <a:chOff x="3651029" y="3200400"/>
            <a:chExt cx="4578571" cy="2593975"/>
          </a:xfrm>
        </p:grpSpPr>
        <p:pic>
          <p:nvPicPr>
            <p:cNvPr id="54" name="Picture 53" descr="http://upload.wikimedia.org/wikipedia/commons/8/8e/US_Army_Reserve_Command_SSI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91200" y="3276600"/>
              <a:ext cx="243840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13" descr="C:\Users\angela.f.sutton\AppData\Local\Microsoft\Windows\Temporary Internet Files\Content.Outlook\MUZLF0Q1\armyreserve_seal_ (2)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1029" y="3200400"/>
              <a:ext cx="2652712" cy="2593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6" name="Rectangle 55"/>
          <p:cNvSpPr/>
          <p:nvPr userDrawn="1"/>
        </p:nvSpPr>
        <p:spPr>
          <a:xfrm>
            <a:off x="5334000" y="6654801"/>
            <a:ext cx="3505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i="1" kern="0" dirty="0">
                <a:latin typeface="Calibri" pitchFamily="34" charset="0"/>
                <a:cs typeface="Arial" pitchFamily="34" charset="0"/>
              </a:rPr>
              <a:t>                             CW5 Patrick</a:t>
            </a:r>
            <a:r>
              <a:rPr lang="en-US" sz="1050" b="1" i="1" kern="0" baseline="0" dirty="0">
                <a:latin typeface="Calibri" pitchFamily="34" charset="0"/>
                <a:cs typeface="Arial" pitchFamily="34" charset="0"/>
              </a:rPr>
              <a:t> Nelligan </a:t>
            </a:r>
            <a:r>
              <a:rPr lang="en-US" sz="1050" b="1" i="1" kern="0" dirty="0">
                <a:latin typeface="Calibri" pitchFamily="34" charset="0"/>
                <a:cs typeface="Arial" pitchFamily="34" charset="0"/>
              </a:rPr>
              <a:t>/CCWO/703-806-4933</a:t>
            </a:r>
          </a:p>
        </p:txBody>
      </p:sp>
      <p:sp>
        <p:nvSpPr>
          <p:cNvPr id="20" name="Text Box 5"/>
          <p:cNvSpPr txBox="1">
            <a:spLocks noChangeArrowheads="1"/>
          </p:cNvSpPr>
          <p:nvPr userDrawn="1"/>
        </p:nvSpPr>
        <p:spPr bwMode="auto">
          <a:xfrm>
            <a:off x="4355806" y="0"/>
            <a:ext cx="356188" cy="215444"/>
          </a:xfrm>
          <a:prstGeom prst="rect">
            <a:avLst/>
          </a:prstGeom>
          <a:solidFill>
            <a:srgbClr val="00B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FFFFFF"/>
                </a:solidFill>
                <a:latin typeface="+mn-lt"/>
              </a:rPr>
              <a:t> CUI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3500804" y="6666999"/>
            <a:ext cx="22947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>
                <a:latin typeface=" Arial"/>
              </a:rPr>
              <a:t>Ready Now!  Shaping Tomorrow…</a:t>
            </a:r>
          </a:p>
        </p:txBody>
      </p:sp>
    </p:spTree>
    <p:extLst>
      <p:ext uri="{BB962C8B-B14F-4D97-AF65-F5344CB8AC3E}">
        <p14:creationId xmlns:p14="http://schemas.microsoft.com/office/powerpoint/2010/main" val="305839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45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4355806" y="0"/>
            <a:ext cx="356188" cy="215444"/>
          </a:xfrm>
          <a:prstGeom prst="rect">
            <a:avLst/>
          </a:prstGeom>
          <a:solidFill>
            <a:srgbClr val="00B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FFFFFF"/>
                </a:solidFill>
                <a:latin typeface="+mn-lt"/>
              </a:rPr>
              <a:t> CUI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4355806" y="6501190"/>
            <a:ext cx="356188" cy="215444"/>
          </a:xfrm>
          <a:prstGeom prst="rect">
            <a:avLst/>
          </a:prstGeom>
          <a:solidFill>
            <a:srgbClr val="00B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FFFFFF"/>
                </a:solidFill>
                <a:latin typeface="+mn-lt"/>
              </a:rPr>
              <a:t> CUI</a:t>
            </a:r>
          </a:p>
        </p:txBody>
      </p:sp>
    </p:spTree>
    <p:extLst>
      <p:ext uri="{BB962C8B-B14F-4D97-AF65-F5344CB8AC3E}">
        <p14:creationId xmlns:p14="http://schemas.microsoft.com/office/powerpoint/2010/main" val="1201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838C-16FF-0496-7AEA-BBDC8F32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4EE3-AD70-0024-4BA6-23E9005B8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BC5BC-03F2-B438-7C4A-23FEDA54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EACD-722F-4835-8C36-350D1156C46F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FF20E-0236-15B7-0BFF-1405E083B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49F9A-A392-3EB6-FFF9-22D04CAA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99510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CB8D1-6F70-FAA8-F57D-9E31EA29F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3538D-092F-09E4-3090-87EE45BA2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B0E0D-5640-9252-4C38-E4A523477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9D4D-0BFC-4907-B876-8D0F29D25B8B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ABF0F-4C3C-3BBD-BD03-7FB99335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CB57C-6EBA-C283-76D3-ADF8A911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56053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533B-9052-8A7E-772F-CEC2E7124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AA480-9310-3213-533D-9BC16ACF28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2A2F2-7CC6-149F-805A-7BCF4ACF3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AA020-DA87-6C1D-1730-C61D0F65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4F713-3024-4B60-8C85-AB19FBDEA5C9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B86ED-7ECF-515C-FB77-BA001DB60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766BE-1CFA-A3C8-6FBC-ECA2EE27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633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73A3E-0A15-E200-60B2-02D7F38E7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039DB-3089-5005-8858-D7DC8311E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5D8C3-D377-5432-1F62-8B0AA6F8E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4A6EA-7342-1ABE-08F6-23491682AC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96CA5-6CF2-C36F-411E-8C1E3B3EE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EB477-CF32-6717-25FD-410FF715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D8C-FEE3-44E4-9FC3-58ECB605B60D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F8A5BF-DAA4-9687-5A12-66F77F46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EEF00-8E1F-E0CF-28CB-9D5898CE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10856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9CE74-5125-56D9-0D32-DDF237DF8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9AC44-FA26-9E81-1F42-A9DCDE16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F06-CDBB-4575-A3CF-D3C40F356B44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9CE13-89FF-85E9-2582-3F07FB992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64A94-0128-969B-5C4E-38CDC7C6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91627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81A67-6BEF-B1B6-3FBC-A5189C41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23BA-8BFA-4D1F-A6AD-B650E27402E6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F06AD8-441C-62E8-DE96-9A85DEE8D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2609C-3B09-8CE6-641F-D6246F81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8187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AF5FA-496F-E4BD-31A5-E310A058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C5095-F7A7-6BC7-2364-05157F19A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65DC8-539F-DFB7-37CA-B3CCF31F9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035C5-7308-6E4B-956F-2478F75E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3E8C-8E71-4ACB-A6F3-3C86F80AFB02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52BB8-073B-7D3B-9145-8A257D6E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500AC-E82C-1047-18F8-6C67D290E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6715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ABACA-56ED-804B-3024-898AB9A7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41E9D-3ED1-0891-8310-5116C624E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128D8-9B11-B03D-CD47-63A633608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CE5BD-1472-241A-441B-99FE6FD0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C35-AE37-4B74-AFDC-2B5B2D807A04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5D961-9054-292D-CD16-B15776654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A410B-51E8-8751-0E56-A9590B201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3226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DD0DBC-3A0D-1A3C-69FE-5956EA342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4B766-998F-5473-20F6-DAD89C49D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EC0BE-C8E5-DF50-0857-1E8C1B23D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6BB5-FA43-4133-A57F-33DEFA0D4249}" type="datetimeFigureOut">
              <a:rPr lang="en-US" smtClean="0"/>
              <a:t>2022/10/19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DA861-DE7E-36D0-651A-E31CA0F5F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32778-2CC3-001C-DF26-C7D2E6E5E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CD5D258D-DDF4-D335-7C51-DCE0451E39F6}"/>
              </a:ext>
            </a:extLst>
          </p:cNvPr>
          <p:cNvSpPr/>
          <p:nvPr userDrawn="1"/>
        </p:nvSpPr>
        <p:spPr>
          <a:xfrm>
            <a:off x="762000" y="550818"/>
            <a:ext cx="7543800" cy="45719"/>
          </a:xfrm>
          <a:prstGeom prst="parallelogram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129A3F-61E2-B102-7EAB-B5F2F5A5E0B0}"/>
              </a:ext>
            </a:extLst>
          </p:cNvPr>
          <p:cNvSpPr/>
          <p:nvPr userDrawn="1"/>
        </p:nvSpPr>
        <p:spPr>
          <a:xfrm>
            <a:off x="762000" y="550818"/>
            <a:ext cx="7543800" cy="45719"/>
          </a:xfrm>
          <a:prstGeom prst="parallelogram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D075B71-4A6A-1158-78DD-2BC1D5628593}"/>
              </a:ext>
            </a:extLst>
          </p:cNvPr>
          <p:cNvSpPr/>
          <p:nvPr userDrawn="1"/>
        </p:nvSpPr>
        <p:spPr>
          <a:xfrm>
            <a:off x="152400" y="6593384"/>
            <a:ext cx="8839200" cy="76200"/>
          </a:xfrm>
          <a:prstGeom prst="parallelogram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rmy logo.jpg">
            <a:extLst>
              <a:ext uri="{FF2B5EF4-FFF2-40B4-BE49-F238E27FC236}">
                <a16:creationId xmlns:a16="http://schemas.microsoft.com/office/drawing/2014/main" id="{6DE6BA28-65B7-B56C-2968-70395A59810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0325" y="63500"/>
            <a:ext cx="596900" cy="791806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0C5F702-1F85-C3AE-0521-545745CD64B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763000" y="66452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08448F-99E9-40AC-991A-BF66708FBCC2}" type="slidenum">
              <a:rPr kumimoji="0" lang="en-US" sz="105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E0E834-6AF2-4FF3-083F-BB4C00E9A23C}"/>
              </a:ext>
            </a:extLst>
          </p:cNvPr>
          <p:cNvSpPr/>
          <p:nvPr userDrawn="1"/>
        </p:nvSpPr>
        <p:spPr>
          <a:xfrm>
            <a:off x="5334000" y="6654801"/>
            <a:ext cx="3505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i="1" kern="0" dirty="0">
                <a:latin typeface="Calibri" pitchFamily="34" charset="0"/>
                <a:cs typeface="Arial" pitchFamily="34" charset="0"/>
              </a:rPr>
              <a:t>                         CW5 Patrick</a:t>
            </a:r>
            <a:r>
              <a:rPr lang="en-US" sz="1050" b="1" i="1" kern="0" baseline="0" dirty="0">
                <a:latin typeface="Calibri" pitchFamily="34" charset="0"/>
                <a:cs typeface="Arial" pitchFamily="34" charset="0"/>
              </a:rPr>
              <a:t> R. Nelligan /CCWO/703-806-4933</a:t>
            </a:r>
            <a:endParaRPr lang="en-US" sz="1050" b="1" i="1" kern="0" dirty="0"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3666006-988E-D99A-9C70-4ABB3A9BF1E2}"/>
              </a:ext>
            </a:extLst>
          </p:cNvPr>
          <p:cNvGrpSpPr/>
          <p:nvPr userDrawn="1"/>
        </p:nvGrpSpPr>
        <p:grpSpPr>
          <a:xfrm>
            <a:off x="7755466" y="76200"/>
            <a:ext cx="1329262" cy="762000"/>
            <a:chOff x="3651029" y="3200400"/>
            <a:chExt cx="4578571" cy="2593975"/>
          </a:xfrm>
        </p:grpSpPr>
        <p:pic>
          <p:nvPicPr>
            <p:cNvPr id="14" name="Picture 13" descr="http://upload.wikimedia.org/wikipedia/commons/8/8e/US_Army_Reserve_Command_SSI.jpg">
              <a:extLst>
                <a:ext uri="{FF2B5EF4-FFF2-40B4-BE49-F238E27FC236}">
                  <a16:creationId xmlns:a16="http://schemas.microsoft.com/office/drawing/2014/main" id="{015E57BB-E769-4356-F812-9F4CA4EA39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91200" y="3276600"/>
              <a:ext cx="243840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3" descr="C:\Users\angela.f.sutton\AppData\Local\Microsoft\Windows\Temporary Internet Files\Content.Outlook\MUZLF0Q1\armyreserve_seal_ (2).gif">
              <a:extLst>
                <a:ext uri="{FF2B5EF4-FFF2-40B4-BE49-F238E27FC236}">
                  <a16:creationId xmlns:a16="http://schemas.microsoft.com/office/drawing/2014/main" id="{2A31E068-2856-4078-32CA-FB8B33492D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651029" y="3200400"/>
              <a:ext cx="2652712" cy="2593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24970C3-68F7-E29B-306E-4950101AD699}"/>
              </a:ext>
            </a:extLst>
          </p:cNvPr>
          <p:cNvSpPr txBox="1"/>
          <p:nvPr userDrawn="1"/>
        </p:nvSpPr>
        <p:spPr>
          <a:xfrm>
            <a:off x="3424604" y="6654801"/>
            <a:ext cx="22947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>
                <a:latin typeface=" Arial"/>
              </a:rPr>
              <a:t>Ready Now!  Shaping Tomorrow…</a:t>
            </a:r>
          </a:p>
        </p:txBody>
      </p:sp>
    </p:spTree>
    <p:extLst>
      <p:ext uri="{BB962C8B-B14F-4D97-AF65-F5344CB8AC3E}">
        <p14:creationId xmlns:p14="http://schemas.microsoft.com/office/powerpoint/2010/main" val="13268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zachary.m.gray.mil@army.mil" TargetMode="External"/><Relationship Id="rId2" Type="http://schemas.openxmlformats.org/officeDocument/2006/relationships/hyperlink" Target="mailto:patrick.r.nelligan.mil@army.mil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lacy.a.kutz.mil@army.m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352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CW5 Patrick (Pat) R. Nelligan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8001000" cy="1447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Army Reserve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 Chief Warrant Officer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9EA08A-541A-4AD9-A837-436EAE6A9DB9}"/>
              </a:ext>
            </a:extLst>
          </p:cNvPr>
          <p:cNvSpPr txBox="1"/>
          <p:nvPr/>
        </p:nvSpPr>
        <p:spPr>
          <a:xfrm>
            <a:off x="1271239" y="4710831"/>
            <a:ext cx="676879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latin typeface="Arial"/>
                <a:cs typeface="Calibri"/>
              </a:rPr>
              <a:t> </a:t>
            </a:r>
            <a:endParaRPr lang="en-US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81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able&#10;&#10;Description automatically generated">
            <a:extLst>
              <a:ext uri="{FF2B5EF4-FFF2-40B4-BE49-F238E27FC236}">
                <a16:creationId xmlns:a16="http://schemas.microsoft.com/office/drawing/2014/main" id="{5F02D107-6419-E1CD-1B89-5EC40F6760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CA2AE72-3E99-08B9-BFD0-E21973E94465}"/>
              </a:ext>
            </a:extLst>
          </p:cNvPr>
          <p:cNvSpPr/>
          <p:nvPr/>
        </p:nvSpPr>
        <p:spPr>
          <a:xfrm>
            <a:off x="3387969" y="4149968"/>
            <a:ext cx="1078523" cy="77372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6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31FFD05-337E-6286-DCB9-252367641EC5}"/>
              </a:ext>
            </a:extLst>
          </p:cNvPr>
          <p:cNvSpPr txBox="1"/>
          <p:nvPr/>
        </p:nvSpPr>
        <p:spPr>
          <a:xfrm>
            <a:off x="780959" y="673928"/>
            <a:ext cx="7582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USAR EOY FY22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A5B9E9-6A3C-AC21-85D4-CC11D31B2499}"/>
              </a:ext>
            </a:extLst>
          </p:cNvPr>
          <p:cNvSpPr txBox="1"/>
          <p:nvPr/>
        </p:nvSpPr>
        <p:spPr>
          <a:xfrm>
            <a:off x="646884" y="3516924"/>
            <a:ext cx="7582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USAR EOY FY21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D394E7F-7A29-4D32-7BE6-457C07577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7790"/>
              </p:ext>
            </p:extLst>
          </p:nvPr>
        </p:nvGraphicFramePr>
        <p:xfrm>
          <a:off x="1389925" y="395903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9836133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3601614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4118723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7330114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95188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Asgn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 </a:t>
                      </a:r>
                      <a:r>
                        <a:rPr lang="en-US" sz="1600" dirty="0" err="1"/>
                        <a:t>Asgn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Delta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1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WO1-CW2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2,479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1,679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95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CW3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195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CW4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2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CW5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5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4,490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3,636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-854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67817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50A070B-8D8A-A321-F23E-5000A4BDB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76798"/>
              </p:ext>
            </p:extLst>
          </p:nvPr>
        </p:nvGraphicFramePr>
        <p:xfrm>
          <a:off x="1389925" y="1182961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9836133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3601614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4118723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7330114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95188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Asgn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 </a:t>
                      </a:r>
                      <a:r>
                        <a:rPr lang="en-US" sz="1600" dirty="0" err="1"/>
                        <a:t>Asgn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Delta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1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WO1-CW2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2,518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-817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95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CW3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1,306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195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CW4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2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CW5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05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4,555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3,524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-1,031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678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2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728"/>
            <a:ext cx="9144000" cy="424543"/>
          </a:xfrm>
        </p:spPr>
        <p:txBody>
          <a:bodyPr>
            <a:noAutofit/>
          </a:bodyPr>
          <a:lstStyle/>
          <a:p>
            <a:r>
              <a:rPr lang="en-US" sz="3200" dirty="0"/>
              <a:t>Moving the Needle</a:t>
            </a:r>
          </a:p>
        </p:txBody>
      </p:sp>
      <p:sp>
        <p:nvSpPr>
          <p:cNvPr id="3" name="Rectangle 2"/>
          <p:cNvSpPr/>
          <p:nvPr/>
        </p:nvSpPr>
        <p:spPr>
          <a:xfrm>
            <a:off x="188083" y="1106857"/>
            <a:ext cx="8767834" cy="4644285"/>
          </a:xfrm>
          <a:prstGeom prst="rect">
            <a:avLst/>
          </a:prstGeom>
          <a:ln w="57150">
            <a:solidFill>
              <a:schemeClr val="tx1"/>
            </a:solidFill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800" dirty="0">
                <a:latin typeface="Arial"/>
                <a:cs typeface="Arial"/>
              </a:rPr>
              <a:t>FY22 Accessions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/>
              <a:cs typeface="Arial"/>
            </a:endParaRPr>
          </a:p>
          <a:p>
            <a:pPr marL="285750" marR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/>
                <a:cs typeface="Arial"/>
              </a:rPr>
              <a:t>334 WOC DA Board Select</a:t>
            </a:r>
          </a:p>
          <a:p>
            <a:pPr marL="285750" marR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/>
                <a:cs typeface="Arial"/>
              </a:rPr>
              <a:t>238 WOCS Graduates</a:t>
            </a:r>
          </a:p>
          <a:p>
            <a:pPr marL="285750" marR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/>
                <a:cs typeface="Arial"/>
              </a:rPr>
              <a:t>331 WOBC Graduates</a:t>
            </a:r>
          </a:p>
          <a:p>
            <a:pPr marL="285750" marR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/>
                <a:cs typeface="Arial"/>
              </a:rPr>
              <a:t>27 Recycled</a:t>
            </a:r>
          </a:p>
          <a:p>
            <a:pPr marL="285750" marR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/>
                <a:cs typeface="Arial"/>
              </a:rPr>
              <a:t>10 WOCS Failures</a:t>
            </a:r>
          </a:p>
          <a:p>
            <a:pPr marL="285750" marR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/>
                <a:cs typeface="Arial"/>
              </a:rPr>
              <a:t>40 Removed from WOC Program</a:t>
            </a:r>
          </a:p>
          <a:p>
            <a:pPr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79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6229" y="1415671"/>
            <a:ext cx="84256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>
                <a:latin typeface="Arial"/>
                <a:ea typeface="Calibri" panose="020F0502020204030204" pitchFamily="34" charset="0"/>
                <a:cs typeface="Arial"/>
              </a:rPr>
              <a:t>Questions or Feedback</a:t>
            </a:r>
            <a:endParaRPr lang="en-US" sz="4000" dirty="0">
              <a:latin typeface="Arial"/>
              <a:ea typeface="Calibri" panose="020F0502020204030204" pitchFamily="34" charset="0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6229" y="2532090"/>
            <a:ext cx="84256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latin typeface="Arial"/>
                <a:ea typeface="Calibri" panose="020F0502020204030204" pitchFamily="34" charset="0"/>
                <a:cs typeface="Arial"/>
              </a:rPr>
              <a:t>USAR CCWO Team</a:t>
            </a:r>
          </a:p>
          <a:p>
            <a:pPr lvl="0"/>
            <a:endParaRPr lang="en-US" sz="2800" b="1" dirty="0">
              <a:latin typeface="Arial"/>
              <a:ea typeface="Calibri" panose="020F0502020204030204" pitchFamily="34" charset="0"/>
              <a:cs typeface="Arial"/>
            </a:endParaRPr>
          </a:p>
          <a:p>
            <a:pPr lvl="0" algn="ctr"/>
            <a:r>
              <a:rPr lang="en-US" sz="2000" b="1" dirty="0">
                <a:latin typeface="Arial"/>
                <a:ea typeface="Calibri" panose="020F0502020204030204" pitchFamily="34" charset="0"/>
                <a:cs typeface="Arial"/>
              </a:rPr>
              <a:t>CCWO: CW5 Pat Nelligan</a:t>
            </a:r>
            <a:r>
              <a:rPr lang="en-US" b="1" dirty="0">
                <a:latin typeface="Arial"/>
                <a:ea typeface="Calibri" panose="020F0502020204030204" pitchFamily="34" charset="0"/>
                <a:cs typeface="Arial"/>
              </a:rPr>
              <a:t>: </a:t>
            </a:r>
            <a:r>
              <a:rPr lang="en-US" b="1" dirty="0">
                <a:latin typeface="Arial"/>
                <a:ea typeface="Calibri" panose="020F0502020204030204" pitchFamily="34" charset="0"/>
                <a:cs typeface="Arial"/>
                <a:hlinkClick r:id="rId2"/>
              </a:rPr>
              <a:t>patrick.r.nelligan.mil@army.mil</a:t>
            </a:r>
            <a:endParaRPr lang="en-US" b="1" dirty="0">
              <a:latin typeface="Arial"/>
              <a:ea typeface="Calibri" panose="020F0502020204030204" pitchFamily="34" charset="0"/>
              <a:cs typeface="Arial"/>
            </a:endParaRPr>
          </a:p>
          <a:p>
            <a:pPr lvl="0" algn="ctr"/>
            <a:endParaRPr lang="en-US" b="1" dirty="0">
              <a:latin typeface="Arial"/>
              <a:ea typeface="Calibri" panose="020F0502020204030204" pitchFamily="34" charset="0"/>
              <a:cs typeface="Arial"/>
            </a:endParaRPr>
          </a:p>
          <a:p>
            <a:pPr lvl="0" algn="ctr"/>
            <a:r>
              <a:rPr lang="en-US" b="1" dirty="0">
                <a:latin typeface=" Arial"/>
                <a:ea typeface="Calibri" panose="020F0502020204030204" pitchFamily="34" charset="0"/>
                <a:cs typeface="Arial"/>
              </a:rPr>
              <a:t>Executive Officer: CW4 Zach Gray:  </a:t>
            </a:r>
            <a:r>
              <a:rPr lang="en-US" b="1" dirty="0">
                <a:latin typeface=" Arial"/>
                <a:ea typeface="Calibri" panose="020F0502020204030204" pitchFamily="34" charset="0"/>
                <a:cs typeface="Arial"/>
                <a:hlinkClick r:id="rId3"/>
              </a:rPr>
              <a:t>zachary.m.gray.mil@army.mil</a:t>
            </a:r>
            <a:endParaRPr lang="en-US" b="1" dirty="0">
              <a:latin typeface=" Arial"/>
              <a:ea typeface="Calibri" panose="020F0502020204030204" pitchFamily="34" charset="0"/>
              <a:cs typeface="Arial"/>
            </a:endParaRPr>
          </a:p>
          <a:p>
            <a:pPr lvl="0" algn="ctr"/>
            <a:r>
              <a:rPr lang="en-US" dirty="0">
                <a:latin typeface=" Arial"/>
              </a:rPr>
              <a:t>Office: 910-570-8015</a:t>
            </a:r>
          </a:p>
          <a:p>
            <a:pPr algn="ctr"/>
            <a:r>
              <a:rPr lang="en-US" dirty="0">
                <a:latin typeface=" Arial"/>
              </a:rPr>
              <a:t>Mobile: 910-728-3840</a:t>
            </a:r>
            <a:endParaRPr lang="en-US" b="1" dirty="0">
              <a:latin typeface=" Arial"/>
              <a:ea typeface="Calibri" panose="020F0502020204030204" pitchFamily="34" charset="0"/>
              <a:cs typeface="Arial"/>
            </a:endParaRPr>
          </a:p>
          <a:p>
            <a:pPr lvl="0" algn="ctr"/>
            <a:endParaRPr lang="en-US" b="1" dirty="0">
              <a:latin typeface=" Arial"/>
              <a:ea typeface="Calibri" panose="020F0502020204030204" pitchFamily="34" charset="0"/>
              <a:cs typeface="Arial"/>
            </a:endParaRPr>
          </a:p>
          <a:p>
            <a:pPr lvl="0" algn="ctr"/>
            <a:r>
              <a:rPr lang="en-US" b="1" dirty="0">
                <a:latin typeface=" Arial"/>
                <a:ea typeface="Calibri" panose="020F0502020204030204" pitchFamily="34" charset="0"/>
                <a:cs typeface="Arial"/>
              </a:rPr>
              <a:t>Executive NCO: MSG Lacy Kutz: </a:t>
            </a:r>
            <a:r>
              <a:rPr lang="en-US" b="1" dirty="0">
                <a:latin typeface=" Arial"/>
                <a:ea typeface="Calibri" panose="020F0502020204030204" pitchFamily="34" charset="0"/>
                <a:cs typeface="Arial"/>
                <a:hlinkClick r:id="rId4"/>
              </a:rPr>
              <a:t>lacy.a.kutz.mil@army.mil</a:t>
            </a:r>
            <a:endParaRPr lang="en-US" b="1" dirty="0">
              <a:latin typeface=" Arial"/>
              <a:ea typeface="Calibri" panose="020F0502020204030204" pitchFamily="34" charset="0"/>
              <a:cs typeface="Arial"/>
            </a:endParaRPr>
          </a:p>
          <a:p>
            <a:pPr algn="ctr"/>
            <a:r>
              <a:rPr lang="en-US" dirty="0">
                <a:latin typeface=" Arial"/>
              </a:rPr>
              <a:t>Office: 703-806-7720</a:t>
            </a:r>
          </a:p>
          <a:p>
            <a:pPr algn="ctr"/>
            <a:r>
              <a:rPr lang="en-US" dirty="0">
                <a:latin typeface=" Arial"/>
              </a:rPr>
              <a:t>Mobile: 571-623-6311</a:t>
            </a:r>
          </a:p>
          <a:p>
            <a:pPr lvl="0"/>
            <a:endParaRPr lang="en-US" b="1" dirty="0">
              <a:latin typeface="Arial"/>
              <a:ea typeface="Calibri" panose="020F0502020204030204" pitchFamily="34" charset="0"/>
              <a:cs typeface="Arial"/>
            </a:endParaRPr>
          </a:p>
          <a:p>
            <a:pPr lvl="0"/>
            <a:endParaRPr lang="en-US" sz="2800" dirty="0">
              <a:latin typeface="Arial"/>
              <a:ea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260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7444179F34C842B5B4C2CBDDA488E2" ma:contentTypeVersion="6" ma:contentTypeDescription="Create a new document." ma:contentTypeScope="" ma:versionID="e59a61c9143c220af269f3e49dc65776">
  <xsd:schema xmlns:xsd="http://www.w3.org/2001/XMLSchema" xmlns:xs="http://www.w3.org/2001/XMLSchema" xmlns:p="http://schemas.microsoft.com/office/2006/metadata/properties" xmlns:ns2="73ee18b1-e723-4fa0-9b2e-fd1cd4940314" targetNamespace="http://schemas.microsoft.com/office/2006/metadata/properties" ma:root="true" ma:fieldsID="de3fb0e431d7214d7a4ac788566f4357" ns2:_="">
    <xsd:import namespace="73ee18b1-e723-4fa0-9b2e-fd1cd49403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e18b1-e723-4fa0-9b2e-fd1cd49403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20108C-E53A-478A-BB5D-2A8905257D4C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bc96db8f-62c4-44cc-8b28-7ef117495d18"/>
    <ds:schemaRef ds:uri="04adc925-6b5d-4628-b7e0-5b86efa9895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5A934D4-026A-4B63-8662-EA0489926B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ee18b1-e723-4fa0-9b2e-fd1cd49403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F5002D-0201-4584-A55D-CD88C33698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</TotalTime>
  <Words>202</Words>
  <Application>Microsoft Office PowerPoint</Application>
  <PresentationFormat>On-screen Show (4:3)</PresentationFormat>
  <Paragraphs>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 Arial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Moving the Needle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robert.d.harter</dc:creator>
  <cp:lastModifiedBy>Kutz, Lacy A MSG USARMY OCAR (USA)</cp:lastModifiedBy>
  <cp:revision>72</cp:revision>
  <cp:lastPrinted>2017-02-08T21:31:47Z</cp:lastPrinted>
  <dcterms:created xsi:type="dcterms:W3CDTF">2014-02-11T14:21:11Z</dcterms:created>
  <dcterms:modified xsi:type="dcterms:W3CDTF">2022-10-19T16:08:58Z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0x010100FC7444179F34C842B5B4C2CBDDA488E2</vt:lpwstr>
  </property>
</Properties>
</file>